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handoutMasterIdLst>
    <p:handoutMasterId r:id="rId12"/>
  </p:handoutMasterIdLst>
  <p:sldIdLst>
    <p:sldId id="256" r:id="rId2"/>
    <p:sldId id="257" r:id="rId3"/>
    <p:sldId id="258" r:id="rId4"/>
    <p:sldId id="259" r:id="rId5"/>
    <p:sldId id="265" r:id="rId6"/>
    <p:sldId id="260" r:id="rId7"/>
    <p:sldId id="261" r:id="rId8"/>
    <p:sldId id="262" r:id="rId9"/>
    <p:sldId id="263" r:id="rId10"/>
    <p:sldId id="264" r:id="rId11"/>
  </p:sldIdLst>
  <p:sldSz cx="12192000" cy="6858000"/>
  <p:notesSz cx="6808788" cy="9940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6737" y="0"/>
            <a:ext cx="2950475" cy="498773"/>
          </a:xfrm>
          <a:prstGeom prst="rect">
            <a:avLst/>
          </a:prstGeom>
        </p:spPr>
        <p:txBody>
          <a:bodyPr vert="horz" lIns="91440" tIns="45720" rIns="91440" bIns="45720" rtlCol="0"/>
          <a:lstStyle>
            <a:lvl1pPr algn="r">
              <a:defRPr sz="1200"/>
            </a:lvl1pPr>
          </a:lstStyle>
          <a:p>
            <a:fld id="{6A595755-3573-4295-904D-C5B92D384184}" type="datetimeFigureOut">
              <a:rPr lang="en-GB" smtClean="0"/>
              <a:t>29/04/2019</a:t>
            </a:fld>
            <a:endParaRPr lang="en-GB"/>
          </a:p>
        </p:txBody>
      </p:sp>
      <p:sp>
        <p:nvSpPr>
          <p:cNvPr id="4" name="Footer Placeholder 3"/>
          <p:cNvSpPr>
            <a:spLocks noGrp="1"/>
          </p:cNvSpPr>
          <p:nvPr>
            <p:ph type="ftr" sz="quarter" idx="2"/>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6737" y="9442154"/>
            <a:ext cx="2950475" cy="498772"/>
          </a:xfrm>
          <a:prstGeom prst="rect">
            <a:avLst/>
          </a:prstGeom>
        </p:spPr>
        <p:txBody>
          <a:bodyPr vert="horz" lIns="91440" tIns="45720" rIns="91440" bIns="45720" rtlCol="0" anchor="b"/>
          <a:lstStyle>
            <a:lvl1pPr algn="r">
              <a:defRPr sz="1200"/>
            </a:lvl1pPr>
          </a:lstStyle>
          <a:p>
            <a:fld id="{296C0EED-3EF1-4703-87C4-9A56B6D8BE84}" type="slidenum">
              <a:rPr lang="en-GB" smtClean="0"/>
              <a:t>‹#›</a:t>
            </a:fld>
            <a:endParaRPr lang="en-GB"/>
          </a:p>
        </p:txBody>
      </p:sp>
    </p:spTree>
    <p:extLst>
      <p:ext uri="{BB962C8B-B14F-4D97-AF65-F5344CB8AC3E}">
        <p14:creationId xmlns:p14="http://schemas.microsoft.com/office/powerpoint/2010/main" val="220913265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4/29/2019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4/29/2019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4/29/2019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4/29/2019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4/29/2019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4/29/2019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4/29/2019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4/29/2019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4/29/2019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4/29/2019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4/29/2019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4/29/2019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4/29/2019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4/29/2019</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4/29/2019</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childcare-support.tax.service.gov.uk/par/app/applynow"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bolton.gov.uk/early-years-nursery-childcar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30 hours funded places</a:t>
            </a:r>
            <a:endParaRPr lang="en-GB" dirty="0"/>
          </a:p>
        </p:txBody>
      </p:sp>
      <p:sp>
        <p:nvSpPr>
          <p:cNvPr id="3" name="Subtitle 2"/>
          <p:cNvSpPr>
            <a:spLocks noGrp="1"/>
          </p:cNvSpPr>
          <p:nvPr>
            <p:ph type="subTitle" idx="1"/>
          </p:nvPr>
        </p:nvSpPr>
        <p:spPr/>
        <p:txBody>
          <a:bodyPr/>
          <a:lstStyle/>
          <a:p>
            <a:r>
              <a:rPr lang="en-GB" dirty="0" smtClean="0"/>
              <a:t>Starting from September 2017</a:t>
            </a:r>
            <a:endParaRPr lang="en-GB" dirty="0"/>
          </a:p>
        </p:txBody>
      </p:sp>
    </p:spTree>
    <p:extLst>
      <p:ext uri="{BB962C8B-B14F-4D97-AF65-F5344CB8AC3E}">
        <p14:creationId xmlns:p14="http://schemas.microsoft.com/office/powerpoint/2010/main" val="2520896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Your Questions??</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71358" y="2222500"/>
            <a:ext cx="4849284" cy="3636963"/>
          </a:xfrm>
        </p:spPr>
      </p:pic>
    </p:spTree>
    <p:extLst>
      <p:ext uri="{BB962C8B-B14F-4D97-AF65-F5344CB8AC3E}">
        <p14:creationId xmlns:p14="http://schemas.microsoft.com/office/powerpoint/2010/main" val="2739103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Our Offer</a:t>
            </a:r>
            <a:endParaRPr lang="en-GB" dirty="0"/>
          </a:p>
        </p:txBody>
      </p:sp>
      <p:sp>
        <p:nvSpPr>
          <p:cNvPr id="3" name="Content Placeholder 2"/>
          <p:cNvSpPr>
            <a:spLocks noGrp="1"/>
          </p:cNvSpPr>
          <p:nvPr>
            <p:ph idx="1"/>
          </p:nvPr>
        </p:nvSpPr>
        <p:spPr/>
        <p:txBody>
          <a:bodyPr/>
          <a:lstStyle/>
          <a:p>
            <a:r>
              <a:rPr lang="en-GB" dirty="0" smtClean="0"/>
              <a:t>Meet needs of all our community</a:t>
            </a:r>
          </a:p>
          <a:p>
            <a:r>
              <a:rPr lang="en-GB" dirty="0" smtClean="0"/>
              <a:t>Continue with EYFS best practice</a:t>
            </a:r>
          </a:p>
          <a:p>
            <a:r>
              <a:rPr lang="en-GB" dirty="0" smtClean="0"/>
              <a:t>Ensure continuity and learning flow for all learners</a:t>
            </a:r>
          </a:p>
          <a:p>
            <a:r>
              <a:rPr lang="en-GB" dirty="0" smtClean="0"/>
              <a:t>Blend of full time places and part time places</a:t>
            </a:r>
          </a:p>
          <a:p>
            <a:r>
              <a:rPr lang="en-GB" dirty="0" smtClean="0"/>
              <a:t>Work with other providers if families choose 15 hours elsewhere or wish to stretch hours</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0905" y="932413"/>
            <a:ext cx="3585129" cy="3042458"/>
          </a:xfrm>
          <a:prstGeom prst="rect">
            <a:avLst/>
          </a:prstGeom>
        </p:spPr>
      </p:pic>
    </p:spTree>
    <p:extLst>
      <p:ext uri="{BB962C8B-B14F-4D97-AF65-F5344CB8AC3E}">
        <p14:creationId xmlns:p14="http://schemas.microsoft.com/office/powerpoint/2010/main" val="2206521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Eligibility</a:t>
            </a:r>
            <a:endParaRPr lang="en-GB" dirty="0"/>
          </a:p>
        </p:txBody>
      </p:sp>
      <p:sp>
        <p:nvSpPr>
          <p:cNvPr id="3" name="Content Placeholder 2"/>
          <p:cNvSpPr>
            <a:spLocks noGrp="1"/>
          </p:cNvSpPr>
          <p:nvPr>
            <p:ph idx="1"/>
          </p:nvPr>
        </p:nvSpPr>
        <p:spPr/>
        <p:txBody>
          <a:bodyPr/>
          <a:lstStyle/>
          <a:p>
            <a:r>
              <a:rPr lang="en-GB" dirty="0" smtClean="0"/>
              <a:t>Government Site to check: </a:t>
            </a:r>
            <a:r>
              <a:rPr lang="en-GB" dirty="0"/>
              <a:t>online Childcare Service: </a:t>
            </a:r>
            <a:r>
              <a:rPr lang="en-GB" u="sng" dirty="0">
                <a:hlinkClick r:id="rId2"/>
              </a:rPr>
              <a:t>https://</a:t>
            </a:r>
            <a:r>
              <a:rPr lang="en-GB" u="sng" dirty="0" smtClean="0">
                <a:hlinkClick r:id="rId2"/>
              </a:rPr>
              <a:t>childcare-support.tax.service.gov.uk/par/app/applynow</a:t>
            </a:r>
            <a:endParaRPr lang="en-GB" u="sng" dirty="0" smtClean="0"/>
          </a:p>
          <a:p>
            <a:r>
              <a:rPr lang="en-GB" u="sng" dirty="0" smtClean="0"/>
              <a:t>Can only check 14 weeks before your child turns 3</a:t>
            </a:r>
            <a:endParaRPr lang="en-GB" dirty="0"/>
          </a:p>
          <a:p>
            <a:r>
              <a:rPr lang="en-GB" dirty="0"/>
              <a:t>If eligible, you're entitled to an extra 570 hours of free childcare a year to use flexibly, so 1140 hours in total.</a:t>
            </a:r>
          </a:p>
          <a:p>
            <a:r>
              <a:rPr lang="en-GB" dirty="0"/>
              <a:t>You, and any partner, must each expect to earn (on average) at least £120 a week (equal to 16 hours at the National Minimum or Living Wage). If you, or your partner, are on maternity, paternity or adoption leave, or you're unable to work because you are disabled or have caring responsibilities, you could still be eligible. </a:t>
            </a:r>
          </a:p>
          <a:p>
            <a:r>
              <a:rPr lang="en-GB" dirty="0"/>
              <a:t>You </a:t>
            </a:r>
            <a:r>
              <a:rPr lang="en-GB" dirty="0" smtClean="0"/>
              <a:t>and your partner earn under </a:t>
            </a:r>
            <a:r>
              <a:rPr lang="en-GB" dirty="0"/>
              <a:t>£100,000 </a:t>
            </a:r>
            <a:r>
              <a:rPr lang="en-GB" dirty="0" smtClean="0"/>
              <a:t>each.</a:t>
            </a:r>
            <a:endParaRPr lang="en-GB" dirty="0"/>
          </a:p>
          <a:p>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41406" y="99179"/>
            <a:ext cx="2857143" cy="1904762"/>
          </a:xfrm>
          <a:prstGeom prst="rect">
            <a:avLst/>
          </a:prstGeom>
        </p:spPr>
      </p:pic>
    </p:spTree>
    <p:extLst>
      <p:ext uri="{BB962C8B-B14F-4D97-AF65-F5344CB8AC3E}">
        <p14:creationId xmlns:p14="http://schemas.microsoft.com/office/powerpoint/2010/main" val="3555680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Our Capacity</a:t>
            </a:r>
            <a:endParaRPr lang="en-GB" dirty="0"/>
          </a:p>
        </p:txBody>
      </p:sp>
      <p:sp>
        <p:nvSpPr>
          <p:cNvPr id="3" name="Content Placeholder 2"/>
          <p:cNvSpPr>
            <a:spLocks noGrp="1"/>
          </p:cNvSpPr>
          <p:nvPr>
            <p:ph idx="1"/>
          </p:nvPr>
        </p:nvSpPr>
        <p:spPr/>
        <p:txBody>
          <a:bodyPr/>
          <a:lstStyle/>
          <a:p>
            <a:r>
              <a:rPr lang="en-GB" dirty="0"/>
              <a:t>Session capacity 26 places for morning and afternoons </a:t>
            </a:r>
            <a:r>
              <a:rPr lang="en-GB" dirty="0" smtClean="0"/>
              <a:t>= 1:13 ratio</a:t>
            </a:r>
            <a:endParaRPr lang="en-GB" dirty="0"/>
          </a:p>
          <a:p>
            <a:r>
              <a:rPr lang="en-GB" dirty="0"/>
              <a:t>16 x full time places created for eligible children based on admission priorities</a:t>
            </a:r>
          </a:p>
          <a:p>
            <a:r>
              <a:rPr lang="en-GB" dirty="0"/>
              <a:t>10 x morning places remaining for non-eligible children</a:t>
            </a:r>
          </a:p>
          <a:p>
            <a:r>
              <a:rPr lang="en-GB" dirty="0"/>
              <a:t>10 x afternoon places remaining for non-eligible </a:t>
            </a:r>
            <a:r>
              <a:rPr lang="en-GB" dirty="0" smtClean="0"/>
              <a:t>children</a:t>
            </a:r>
          </a:p>
          <a:p>
            <a:r>
              <a:rPr lang="en-GB" dirty="0" smtClean="0"/>
              <a:t>Morning or afternoon places to complement blended approach</a:t>
            </a:r>
            <a:endParaRPr lang="en-GB" dirty="0"/>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1033" y="4141903"/>
            <a:ext cx="2703519" cy="2159145"/>
          </a:xfrm>
          <a:prstGeom prst="rect">
            <a:avLst/>
          </a:prstGeom>
        </p:spPr>
      </p:pic>
    </p:spTree>
    <p:extLst>
      <p:ext uri="{BB962C8B-B14F-4D97-AF65-F5344CB8AC3E}">
        <p14:creationId xmlns:p14="http://schemas.microsoft.com/office/powerpoint/2010/main" val="1718616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Blended approach</a:t>
            </a:r>
            <a:endParaRPr lang="en-GB" dirty="0"/>
          </a:p>
        </p:txBody>
      </p:sp>
      <p:sp>
        <p:nvSpPr>
          <p:cNvPr id="3" name="Content Placeholder 2"/>
          <p:cNvSpPr>
            <a:spLocks noGrp="1"/>
          </p:cNvSpPr>
          <p:nvPr>
            <p:ph idx="1"/>
          </p:nvPr>
        </p:nvSpPr>
        <p:spPr/>
        <p:txBody>
          <a:bodyPr/>
          <a:lstStyle/>
          <a:p>
            <a:r>
              <a:rPr lang="en-GB" dirty="0" smtClean="0"/>
              <a:t>Parents may wish to take 15 hours at a school based provision and additional time with a Child Minder</a:t>
            </a:r>
          </a:p>
          <a:p>
            <a:r>
              <a:rPr lang="en-GB" dirty="0" smtClean="0"/>
              <a:t>Check our admission information for which child minders work with our school</a:t>
            </a:r>
          </a:p>
          <a:p>
            <a:r>
              <a:rPr lang="en-GB" dirty="0" smtClean="0"/>
              <a:t>Information about vacancies and school collections are available on the childcare choices website </a:t>
            </a:r>
            <a:r>
              <a:rPr lang="en-GB" dirty="0" smtClean="0">
                <a:hlinkClick r:id="rId2"/>
              </a:rPr>
              <a:t>https</a:t>
            </a:r>
            <a:r>
              <a:rPr lang="en-GB" dirty="0">
                <a:hlinkClick r:id="rId2"/>
              </a:rPr>
              <a:t>://www.bolton.gov.uk/early-years-nursery-childcare</a:t>
            </a:r>
            <a:endParaRPr lang="en-GB" dirty="0"/>
          </a:p>
        </p:txBody>
      </p:sp>
    </p:spTree>
    <p:extLst>
      <p:ext uri="{BB962C8B-B14F-4D97-AF65-F5344CB8AC3E}">
        <p14:creationId xmlns:p14="http://schemas.microsoft.com/office/powerpoint/2010/main" val="3168179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Hours of learning</a:t>
            </a:r>
            <a:endParaRPr lang="en-GB" dirty="0"/>
          </a:p>
        </p:txBody>
      </p:sp>
      <p:sp>
        <p:nvSpPr>
          <p:cNvPr id="3" name="Content Placeholder 2"/>
          <p:cNvSpPr>
            <a:spLocks noGrp="1"/>
          </p:cNvSpPr>
          <p:nvPr>
            <p:ph idx="1"/>
          </p:nvPr>
        </p:nvSpPr>
        <p:spPr/>
        <p:txBody>
          <a:bodyPr/>
          <a:lstStyle/>
          <a:p>
            <a:r>
              <a:rPr lang="en-GB" dirty="0"/>
              <a:t>Full time</a:t>
            </a:r>
          </a:p>
          <a:p>
            <a:r>
              <a:rPr lang="en-GB" dirty="0"/>
              <a:t>8.45 – 3.20pm</a:t>
            </a:r>
          </a:p>
          <a:p>
            <a:r>
              <a:rPr lang="en-GB" dirty="0"/>
              <a:t>Part time</a:t>
            </a:r>
          </a:p>
          <a:p>
            <a:r>
              <a:rPr lang="en-GB" dirty="0"/>
              <a:t>8.45 – 11.45pm AM, or 12.20 – 3.20pm PM</a:t>
            </a:r>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5460" y="2106206"/>
            <a:ext cx="3393734" cy="3393734"/>
          </a:xfrm>
          <a:prstGeom prst="rect">
            <a:avLst/>
          </a:prstGeom>
        </p:spPr>
      </p:pic>
    </p:spTree>
    <p:extLst>
      <p:ext uri="{BB962C8B-B14F-4D97-AF65-F5344CB8AC3E}">
        <p14:creationId xmlns:p14="http://schemas.microsoft.com/office/powerpoint/2010/main" val="2031607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Lunch Cover</a:t>
            </a:r>
            <a:endParaRPr lang="en-GB" dirty="0"/>
          </a:p>
        </p:txBody>
      </p:sp>
      <p:sp>
        <p:nvSpPr>
          <p:cNvPr id="3" name="Content Placeholder 2"/>
          <p:cNvSpPr>
            <a:spLocks noGrp="1"/>
          </p:cNvSpPr>
          <p:nvPr>
            <p:ph idx="1"/>
          </p:nvPr>
        </p:nvSpPr>
        <p:spPr/>
        <p:txBody>
          <a:bodyPr/>
          <a:lstStyle/>
          <a:p>
            <a:r>
              <a:rPr lang="en-GB" dirty="0" smtClean="0"/>
              <a:t>Lunch ratio 1:8, additional staffing</a:t>
            </a:r>
          </a:p>
          <a:p>
            <a:r>
              <a:rPr lang="en-GB" dirty="0" smtClean="0"/>
              <a:t>Subsidy from by school to be discussed at governors</a:t>
            </a:r>
          </a:p>
          <a:p>
            <a:endParaRPr lang="en-GB" dirty="0"/>
          </a:p>
          <a:p>
            <a:r>
              <a:rPr lang="en-GB" dirty="0" smtClean="0"/>
              <a:t>Charge to parents of £10 per week, reviewed annually</a:t>
            </a:r>
          </a:p>
          <a:p>
            <a:r>
              <a:rPr lang="en-GB" dirty="0" smtClean="0"/>
              <a:t>Parents can opt to collect at 2.40pm for </a:t>
            </a:r>
            <a:r>
              <a:rPr lang="en-GB" smtClean="0"/>
              <a:t>30 hours with no top up</a:t>
            </a:r>
            <a:endParaRPr lang="en-GB" dirty="0" smtClean="0"/>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74916" y="2517925"/>
            <a:ext cx="2409977" cy="2436460"/>
          </a:xfrm>
          <a:prstGeom prst="rect">
            <a:avLst/>
          </a:prstGeom>
        </p:spPr>
      </p:pic>
    </p:spTree>
    <p:extLst>
      <p:ext uri="{BB962C8B-B14F-4D97-AF65-F5344CB8AC3E}">
        <p14:creationId xmlns:p14="http://schemas.microsoft.com/office/powerpoint/2010/main" val="3113803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Admission Criteria</a:t>
            </a:r>
            <a:endParaRPr lang="en-GB" dirty="0"/>
          </a:p>
        </p:txBody>
      </p:sp>
      <p:sp>
        <p:nvSpPr>
          <p:cNvPr id="3" name="Content Placeholder 2"/>
          <p:cNvSpPr>
            <a:spLocks noGrp="1"/>
          </p:cNvSpPr>
          <p:nvPr>
            <p:ph idx="1"/>
          </p:nvPr>
        </p:nvSpPr>
        <p:spPr/>
        <p:txBody>
          <a:bodyPr>
            <a:normAutofit/>
          </a:bodyPr>
          <a:lstStyle/>
          <a:p>
            <a:pPr marL="0" indent="0">
              <a:buNone/>
            </a:pPr>
            <a:r>
              <a:rPr lang="en-GB" dirty="0"/>
              <a:t>Where applications for places exceed our admission numbers, the following criteria will be applied in order;</a:t>
            </a:r>
          </a:p>
          <a:p>
            <a:pPr lvl="0"/>
            <a:r>
              <a:rPr lang="en-GB" dirty="0"/>
              <a:t>Statutory eligibility </a:t>
            </a:r>
            <a:endParaRPr lang="en-GB" dirty="0" smtClean="0"/>
          </a:p>
          <a:p>
            <a:r>
              <a:rPr lang="en-GB" dirty="0"/>
              <a:t>Children with a statement of special </a:t>
            </a:r>
            <a:r>
              <a:rPr lang="en-GB" dirty="0" smtClean="0"/>
              <a:t>need</a:t>
            </a:r>
            <a:endParaRPr lang="en-GB" dirty="0"/>
          </a:p>
          <a:p>
            <a:pPr lvl="0"/>
            <a:r>
              <a:rPr lang="en-GB" dirty="0"/>
              <a:t>Foster children</a:t>
            </a:r>
          </a:p>
          <a:p>
            <a:pPr lvl="0"/>
            <a:r>
              <a:rPr lang="en-GB" dirty="0"/>
              <a:t>Current pupils eligible for the next academic term</a:t>
            </a:r>
          </a:p>
          <a:p>
            <a:pPr lvl="0"/>
            <a:r>
              <a:rPr lang="en-GB" dirty="0"/>
              <a:t>Sibling Link</a:t>
            </a:r>
          </a:p>
          <a:p>
            <a:pPr lvl="0"/>
            <a:r>
              <a:rPr lang="en-GB" dirty="0"/>
              <a:t>Actual DOB</a:t>
            </a:r>
          </a:p>
          <a:p>
            <a:pPr lvl="0"/>
            <a:r>
              <a:rPr lang="en-GB" dirty="0"/>
              <a:t>Distance from school</a:t>
            </a:r>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5315" y="3034144"/>
            <a:ext cx="3507971" cy="3507971"/>
          </a:xfrm>
          <a:prstGeom prst="rect">
            <a:avLst/>
          </a:prstGeom>
        </p:spPr>
      </p:pic>
    </p:spTree>
    <p:extLst>
      <p:ext uri="{BB962C8B-B14F-4D97-AF65-F5344CB8AC3E}">
        <p14:creationId xmlns:p14="http://schemas.microsoft.com/office/powerpoint/2010/main" val="494542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Next Steps</a:t>
            </a:r>
            <a:endParaRPr lang="en-GB" dirty="0"/>
          </a:p>
        </p:txBody>
      </p:sp>
      <p:sp>
        <p:nvSpPr>
          <p:cNvPr id="3" name="Content Placeholder 2"/>
          <p:cNvSpPr>
            <a:spLocks noGrp="1"/>
          </p:cNvSpPr>
          <p:nvPr>
            <p:ph idx="1"/>
          </p:nvPr>
        </p:nvSpPr>
        <p:spPr/>
        <p:txBody>
          <a:bodyPr/>
          <a:lstStyle/>
          <a:p>
            <a:r>
              <a:rPr lang="en-GB" dirty="0"/>
              <a:t>Places will be offered on condition of eligibility and according to the admission criteria.</a:t>
            </a:r>
          </a:p>
          <a:p>
            <a:r>
              <a:rPr lang="en-GB" dirty="0" smtClean="0"/>
              <a:t>Waiting </a:t>
            </a:r>
            <a:r>
              <a:rPr lang="en-GB" dirty="0"/>
              <a:t>lists will be kept in order of admission criteria</a:t>
            </a:r>
          </a:p>
          <a:p>
            <a:r>
              <a:rPr lang="en-GB" dirty="0"/>
              <a:t>Governors will ratify the changes to the admissions policy in June </a:t>
            </a:r>
            <a:r>
              <a:rPr lang="en-GB" dirty="0" smtClean="0"/>
              <a:t>2017</a:t>
            </a:r>
          </a:p>
          <a:p>
            <a:r>
              <a:rPr lang="en-GB" dirty="0" smtClean="0"/>
              <a:t>Decision on lunch subsidy June 2017</a:t>
            </a:r>
            <a:endParaRPr lang="en-GB" dirty="0"/>
          </a:p>
          <a:p>
            <a:r>
              <a:rPr lang="en-GB" dirty="0"/>
              <a:t>30 hours places commence September </a:t>
            </a:r>
            <a:r>
              <a:rPr lang="en-GB" dirty="0" smtClean="0"/>
              <a:t>2017</a:t>
            </a:r>
          </a:p>
          <a:p>
            <a:r>
              <a:rPr lang="en-GB" dirty="0" smtClean="0"/>
              <a:t>Work with other providers to signpost to neighbouring childcare for parents wishing to use blended approach</a:t>
            </a:r>
            <a:endParaRPr lang="en-GB" dirty="0"/>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2604" y="-111778"/>
            <a:ext cx="3157345" cy="2625784"/>
          </a:xfrm>
          <a:prstGeom prst="rect">
            <a:avLst/>
          </a:prstGeom>
        </p:spPr>
      </p:pic>
    </p:spTree>
    <p:extLst>
      <p:ext uri="{BB962C8B-B14F-4D97-AF65-F5344CB8AC3E}">
        <p14:creationId xmlns:p14="http://schemas.microsoft.com/office/powerpoint/2010/main" val="307485768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Quotable</Template>
  <TotalTime>1483</TotalTime>
  <Words>397</Words>
  <Application>Microsoft Office PowerPoint</Application>
  <PresentationFormat>Widescreen</PresentationFormat>
  <Paragraphs>52</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Calibri</vt:lpstr>
      <vt:lpstr>Century Gothic</vt:lpstr>
      <vt:lpstr>Wingdings 2</vt:lpstr>
      <vt:lpstr>Quotable</vt:lpstr>
      <vt:lpstr>30 hours funded places</vt:lpstr>
      <vt:lpstr>Our Offer</vt:lpstr>
      <vt:lpstr>Eligibility</vt:lpstr>
      <vt:lpstr>Our Capacity</vt:lpstr>
      <vt:lpstr>Blended approach</vt:lpstr>
      <vt:lpstr>Hours of learning</vt:lpstr>
      <vt:lpstr>Lunch Cover</vt:lpstr>
      <vt:lpstr>Admission Criteria</vt:lpstr>
      <vt:lpstr>Next Steps</vt:lpstr>
      <vt:lpstr>Your 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30 hours funded places</dc:title>
  <dc:creator>Jo Lindon</dc:creator>
  <cp:lastModifiedBy>Jo Lindon</cp:lastModifiedBy>
  <cp:revision>14</cp:revision>
  <cp:lastPrinted>2017-05-02T10:40:51Z</cp:lastPrinted>
  <dcterms:created xsi:type="dcterms:W3CDTF">2017-05-02T09:55:30Z</dcterms:created>
  <dcterms:modified xsi:type="dcterms:W3CDTF">2019-04-29T11:50:55Z</dcterms:modified>
</cp:coreProperties>
</file>